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Sr97mRIyT+H17fpZ8AotTYcfQ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7" autoAdjust="0"/>
    <p:restoredTop sz="71883" autoAdjust="0"/>
  </p:normalViewPr>
  <p:slideViewPr>
    <p:cSldViewPr snapToGrid="0">
      <p:cViewPr>
        <p:scale>
          <a:sx n="107" d="100"/>
          <a:sy n="107" d="100"/>
        </p:scale>
        <p:origin x="-175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715541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nthonyspectro@gmail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spec-astro.com/sample-project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Slitless Stellar Spectroscopy with the SA100 Grating</a:t>
            </a:r>
            <a:endParaRPr b="1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en-US">
                <a:solidFill>
                  <a:srgbClr val="0070C0"/>
                </a:solidFill>
              </a:rPr>
              <a:t>Procedures used in the creation of the (ongoing) Harding Spectra Library</a:t>
            </a:r>
            <a:endParaRPr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8CD5">
            <a:alpha val="74901"/>
          </a:srgbClr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Processing of Spectrum (continued)</a:t>
            </a:r>
            <a:endParaRPr/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1"/>
          </p:nvPr>
        </p:nvSpPr>
        <p:spPr>
          <a:xfrm>
            <a:off x="0" y="7620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Perform one-point calibration using zero-order star image or other known prominent line, using the Angstroms/pixel estimate obtained during the creation of the Instrument Response Curve. The “Elements” feature can help determine if you are on-target.</a:t>
            </a:r>
            <a:br>
              <a:rPr lang="en-US" sz="2400"/>
            </a:br>
            <a:r>
              <a:rPr lang="en-US" sz="2400"/>
              <a:t>- Usable features include Hβ line at 4861.3 Angstroms (or other strong hydrogen Balmer lines), the magnesium triplet at 5170.0 Angstroms, calcium H and K lines at 3968/3934 Angstroms, etc.</a:t>
            </a:r>
            <a:br>
              <a:rPr lang="en-US" sz="2400"/>
            </a:br>
            <a:r>
              <a:rPr lang="en-US" sz="2400"/>
              <a:t>- Preferable to use line near the middle of the spectrum to minimize dispersion errors</a:t>
            </a:r>
            <a:endParaRPr/>
          </a:p>
        </p:txBody>
      </p:sp>
      <p:pic>
        <p:nvPicPr>
          <p:cNvPr id="149" name="Google Shape;149;p10" descr="RSpec Calibra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4075036"/>
            <a:ext cx="6019800" cy="2782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8CD5">
            <a:alpha val="74901"/>
          </a:srgbClr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Processing of Spectrum (continued)</a:t>
            </a:r>
            <a:endParaRPr/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0" y="685800"/>
            <a:ext cx="9144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Trim the wavelength range to match that used when creating the Instrument Response Curve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Open Reference Series, using your Instrument Response Curve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Divide Main Profile (the data captured for the star) by the Reference Profile (your Instrument Response Curve). This is the instrument-corrected result.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Identify and label features and save result</a:t>
            </a:r>
            <a:endParaRPr/>
          </a:p>
        </p:txBody>
      </p:sp>
      <p:pic>
        <p:nvPicPr>
          <p:cNvPr id="156" name="Google Shape;15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505200"/>
            <a:ext cx="7541383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8CD5">
            <a:alpha val="74901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Line Identification</a:t>
            </a:r>
            <a:endParaRPr/>
          </a:p>
        </p:txBody>
      </p:sp>
      <p:sp>
        <p:nvSpPr>
          <p:cNvPr id="162" name="Google Shape;162;p12"/>
          <p:cNvSpPr txBox="1">
            <a:spLocks noGrp="1"/>
          </p:cNvSpPr>
          <p:nvPr>
            <p:ph type="body" idx="1"/>
          </p:nvPr>
        </p:nvSpPr>
        <p:spPr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This is the most time-consuming part of the process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Jagged and prominent dips in the continuum are obvious features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Use </a:t>
            </a:r>
            <a:r>
              <a:rPr lang="en-US" sz="2400" dirty="0" err="1" smtClean="0"/>
              <a:t>RSpec</a:t>
            </a:r>
            <a:r>
              <a:rPr lang="en-US" sz="2400" dirty="0" smtClean="0"/>
              <a:t> </a:t>
            </a:r>
            <a:r>
              <a:rPr lang="en-US" sz="2400" dirty="0"/>
              <a:t>Elements feature and Walker’s </a:t>
            </a:r>
            <a:r>
              <a:rPr lang="en-US" sz="2400" i="1" dirty="0"/>
              <a:t>Atlas</a:t>
            </a:r>
            <a:r>
              <a:rPr lang="en-US" sz="2400" dirty="0"/>
              <a:t> to assist with identification (among others)</a:t>
            </a:r>
            <a:br>
              <a:rPr lang="en-US" sz="2400" dirty="0"/>
            </a:br>
            <a:r>
              <a:rPr lang="en-US" sz="2400" dirty="0"/>
              <a:t>- When using Walker’s </a:t>
            </a:r>
            <a:r>
              <a:rPr lang="en-US" sz="2400" i="1" dirty="0"/>
              <a:t>Atlas</a:t>
            </a:r>
            <a:r>
              <a:rPr lang="en-US" sz="2400" dirty="0"/>
              <a:t>, only moderate to strong features will usually show up in low-resolution spectra. The spectra presented in the </a:t>
            </a:r>
            <a:r>
              <a:rPr lang="en-US" sz="2400" i="1" dirty="0"/>
              <a:t>Atlas</a:t>
            </a:r>
            <a:r>
              <a:rPr lang="en-US" sz="2400" dirty="0"/>
              <a:t> are high-resolution, and are able to discern much more detail.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As a general rule, the deeper the feature appears, the </a:t>
            </a:r>
            <a:r>
              <a:rPr lang="en-US" sz="2400" dirty="0" smtClean="0"/>
              <a:t>stronger is its presence in the star. This is affected by temperature, pressure, etc.</a:t>
            </a:r>
            <a:endParaRPr lang="en-US"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smtClean="0"/>
              <a:t>Look for deviations from smooth, continuous curve</a:t>
            </a:r>
            <a:endParaRPr dirty="0" smtClean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smtClean="0"/>
              <a:t>Rectified </a:t>
            </a:r>
            <a:r>
              <a:rPr lang="en-US" sz="2400" dirty="0"/>
              <a:t>spectrum can be created as an aid, if desired</a:t>
            </a:r>
            <a:br>
              <a:rPr lang="en-US" sz="2400" dirty="0"/>
            </a:br>
            <a:r>
              <a:rPr lang="en-US" sz="2400" dirty="0"/>
              <a:t>- This does </a:t>
            </a:r>
            <a:r>
              <a:rPr lang="en-US" sz="2400" dirty="0" smtClean="0"/>
              <a:t>destroy some of the data, </a:t>
            </a:r>
            <a:r>
              <a:rPr lang="en-US" sz="2400" dirty="0" err="1" smtClean="0"/>
              <a:t>ie</a:t>
            </a:r>
            <a:r>
              <a:rPr lang="en-US" sz="2400" dirty="0" smtClean="0"/>
              <a:t>- wavelength peak</a:t>
            </a:r>
            <a:endParaRPr dirty="0" smtClean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smtClean="0"/>
              <a:t>How to tell noise from subtle data?</a:t>
            </a:r>
            <a:br>
              <a:rPr lang="en-US" sz="2400" dirty="0" smtClean="0"/>
            </a:br>
            <a:r>
              <a:rPr lang="en-US" sz="2400" dirty="0" smtClean="0"/>
              <a:t>- Look at the continuum adjacent to the suspected feature</a:t>
            </a:r>
            <a:endParaRPr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803"/>
          </a:srgbClr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0" y="1294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 of Processing Stellar Spectrum</a:t>
            </a:r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body" idx="1"/>
          </p:nvPr>
        </p:nvSpPr>
        <p:spPr>
          <a:xfrm>
            <a:off x="0" y="2514600"/>
            <a:ext cx="91440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Alpha Canis Minoris (Procyon)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F5 Star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Expectations</a:t>
            </a:r>
            <a:br>
              <a:rPr lang="en-US" sz="2400"/>
            </a:br>
            <a:r>
              <a:rPr lang="en-US" sz="2400"/>
              <a:t>- Most hydrogen Balmer lines still fairly strong</a:t>
            </a:r>
            <a:br>
              <a:rPr lang="en-US" sz="2400"/>
            </a:br>
            <a:r>
              <a:rPr lang="en-US" sz="2400"/>
              <a:t>- A number of metals should be making themselves evident, even if only weakly</a:t>
            </a:r>
            <a:endParaRPr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803"/>
          </a:srgbClr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4" descr="Procyon Raw Cropp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28800"/>
            <a:ext cx="9144000" cy="103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0" y="3352800"/>
            <a:ext cx="9144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Details to note—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Slightly off horizontal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Star is not focused, but the spectrum is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If examined carefully, subtle gaps can already be seen in the spectrum</a:t>
            </a:r>
            <a:br>
              <a:rPr lang="en-US" sz="2400" dirty="0"/>
            </a:br>
            <a:r>
              <a:rPr lang="en-US" sz="2400" dirty="0"/>
              <a:t>- These gaps may not be visible if focus is bad</a:t>
            </a:r>
            <a:br>
              <a:rPr lang="en-US" sz="2400" dirty="0"/>
            </a:br>
            <a:r>
              <a:rPr lang="en-US" sz="2400" dirty="0"/>
              <a:t>- Gaps may appear to be missing for certain types of stars</a:t>
            </a:r>
            <a:br>
              <a:rPr lang="en-US" sz="2400" dirty="0"/>
            </a:br>
            <a:r>
              <a:rPr lang="en-US" sz="2400" dirty="0"/>
              <a:t>- Experience and practice will allow </a:t>
            </a:r>
            <a:r>
              <a:rPr lang="en-US" sz="2400" dirty="0" smtClean="0"/>
              <a:t>better </a:t>
            </a:r>
            <a:r>
              <a:rPr lang="en-US" sz="2400" dirty="0"/>
              <a:t>recognition of these gaps</a:t>
            </a:r>
            <a:endParaRPr dirty="0"/>
          </a:p>
        </p:txBody>
      </p:sp>
      <p:sp>
        <p:nvSpPr>
          <p:cNvPr id="175" name="Google Shape;175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Alpha </a:t>
            </a:r>
            <a:r>
              <a:rPr lang="en-US" dirty="0" err="1"/>
              <a:t>Canis</a:t>
            </a:r>
            <a:r>
              <a:rPr lang="en-US" dirty="0"/>
              <a:t> </a:t>
            </a:r>
            <a:r>
              <a:rPr lang="en-US" dirty="0" err="1"/>
              <a:t>Minoris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Examining the Stacked Image</a:t>
            </a:r>
            <a:endParaRPr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803"/>
          </a:srgbClr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>
            <a:spLocks noGrp="1"/>
          </p:cNvSpPr>
          <p:nvPr>
            <p:ph type="body" idx="1"/>
          </p:nvPr>
        </p:nvSpPr>
        <p:spPr>
          <a:xfrm>
            <a:off x="0" y="1219201"/>
            <a:ext cx="9144000" cy="162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 dirty="0"/>
              <a:t>Can use zero-order star image</a:t>
            </a:r>
            <a:br>
              <a:rPr lang="en-US" sz="2600" dirty="0"/>
            </a:br>
            <a:r>
              <a:rPr lang="en-US" sz="2600" dirty="0"/>
              <a:t>- Is very sensitive to dispersion errors</a:t>
            </a:r>
            <a:endParaRPr dirty="0"/>
          </a:p>
          <a:p>
            <a:pPr marL="342900" lvl="0" indent="-342900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 dirty="0"/>
              <a:t>Better to use a known absorption line near the middle of the spectrum, if one is </a:t>
            </a:r>
            <a:r>
              <a:rPr lang="en-US" sz="2600" dirty="0" smtClean="0"/>
              <a:t>known</a:t>
            </a:r>
            <a:br>
              <a:rPr lang="en-US" sz="2600" dirty="0" smtClean="0"/>
            </a:br>
            <a:r>
              <a:rPr lang="en-US" sz="2600" dirty="0" smtClean="0"/>
              <a:t>- </a:t>
            </a:r>
            <a:r>
              <a:rPr lang="en-US" sz="2600" dirty="0"/>
              <a:t>Minimizes dispersion errors on the “wings”</a:t>
            </a:r>
            <a:endParaRPr dirty="0"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181" name="Google Shape;181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Alpha Canis Minoris</a:t>
            </a:r>
            <a:br>
              <a:rPr lang="en-US"/>
            </a:br>
            <a:r>
              <a:rPr lang="en-US"/>
              <a:t>Calibrating the Spectrum</a:t>
            </a:r>
            <a:endParaRPr/>
          </a:p>
        </p:txBody>
      </p:sp>
      <p:pic>
        <p:nvPicPr>
          <p:cNvPr id="182" name="Google Shape;182;p15" descr="Procyon Calibrated 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846441"/>
            <a:ext cx="8763001" cy="4011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803"/>
          </a:srgbClr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Alpha Canis Minoris</a:t>
            </a:r>
            <a:br>
              <a:rPr lang="en-US"/>
            </a:br>
            <a:r>
              <a:rPr lang="en-US"/>
              <a:t>Trimming the Spectrum</a:t>
            </a:r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body" idx="1"/>
          </p:nvPr>
        </p:nvSpPr>
        <p:spPr>
          <a:xfrm>
            <a:off x="0" y="14478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Trim the wavelength range to the same value used for your Instrument Response Curve</a:t>
            </a:r>
            <a:endParaRPr sz="2400"/>
          </a:p>
        </p:txBody>
      </p:sp>
      <p:pic>
        <p:nvPicPr>
          <p:cNvPr id="189" name="Google Shape;189;p16" descr="Procyon Trimmed 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14600"/>
            <a:ext cx="9144000" cy="4191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803"/>
          </a:srgbClr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Alpha Canis Minoris</a:t>
            </a:r>
            <a:br>
              <a:rPr lang="en-US"/>
            </a:br>
            <a:r>
              <a:rPr lang="en-US"/>
              <a:t>Instrument Correcting the Spectrum</a:t>
            </a:r>
            <a:endParaRPr/>
          </a:p>
        </p:txBody>
      </p:sp>
      <p:sp>
        <p:nvSpPr>
          <p:cNvPr id="195" name="Google Shape;195;p17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9144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Load Reference Series and choose your Instrument Response Curve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Go to Math on 2 Series and divide your current spectrum by the Reference Series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result will apply corrections for your camera, grating, and scope</a:t>
            </a:r>
            <a:endParaRPr/>
          </a:p>
        </p:txBody>
      </p:sp>
      <p:pic>
        <p:nvPicPr>
          <p:cNvPr id="196" name="Google Shape;196;p17" descr="Procyon Instrument Corrected 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876072"/>
            <a:ext cx="8686800" cy="3981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803"/>
          </a:srgbClr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Alpha Canis Minoris</a:t>
            </a:r>
            <a:br>
              <a:rPr lang="en-US"/>
            </a:br>
            <a:r>
              <a:rPr lang="en-US"/>
              <a:t>Line Identification</a:t>
            </a:r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Start with the most obvious lines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Verify lines in software or reference material used</a:t>
            </a:r>
            <a:br>
              <a:rPr lang="en-US" sz="2400" dirty="0"/>
            </a:br>
            <a:r>
              <a:rPr lang="en-US" sz="2400" dirty="0"/>
              <a:t>- Walker’s </a:t>
            </a:r>
            <a:r>
              <a:rPr lang="en-US" sz="2400" i="1" dirty="0" smtClean="0"/>
              <a:t>Atlas</a:t>
            </a:r>
            <a:endParaRPr sz="2400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pic>
        <p:nvPicPr>
          <p:cNvPr id="203" name="Google Shape;203;p18" descr="Procyon Line Ident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66497"/>
            <a:ext cx="9144000" cy="4191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803"/>
          </a:srgbClr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Alpha Canis Minoris</a:t>
            </a:r>
            <a:br>
              <a:rPr lang="en-US"/>
            </a:br>
            <a:r>
              <a:rPr lang="en-US"/>
              <a:t>Line Identification (continued)</a:t>
            </a:r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body" idx="1"/>
          </p:nvPr>
        </p:nvSpPr>
        <p:spPr>
          <a:xfrm>
            <a:off x="0" y="1447800"/>
            <a:ext cx="91440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Next, go back and investigate the moderate-sized dips in the continuum and look for possible matches in software or reference material</a:t>
            </a:r>
            <a:endParaRPr sz="2400"/>
          </a:p>
        </p:txBody>
      </p:sp>
      <p:pic>
        <p:nvPicPr>
          <p:cNvPr id="210" name="Google Shape;210;p19" descr="Procyon Line Ident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66497"/>
            <a:ext cx="9144000" cy="4191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8CD5">
            <a:alpha val="74901"/>
          </a:srgb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About the Presenter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0" y="1178511"/>
            <a:ext cx="9144000" cy="468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Anthony Harding (Tony)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Lifelong astronomy enthusiast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Primarily a visual observer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Main area of interest is stellar evolution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Have been actively pursuing spectroscopy for approximately one </a:t>
            </a:r>
            <a:r>
              <a:rPr lang="en-US" sz="2400" dirty="0" smtClean="0"/>
              <a:t>year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smtClean="0"/>
              <a:t>Began creating Harding Spectra Library</a:t>
            </a:r>
            <a:br>
              <a:rPr lang="en-US" sz="2400" dirty="0" smtClean="0"/>
            </a:br>
            <a:r>
              <a:rPr lang="en-US" sz="2400" dirty="0" smtClean="0"/>
              <a:t>- Primarily as a means of gaining experience</a:t>
            </a:r>
            <a:br>
              <a:rPr lang="en-US" sz="2400" dirty="0" smtClean="0"/>
            </a:br>
            <a:r>
              <a:rPr lang="en-US" sz="2400" dirty="0" smtClean="0"/>
              <a:t>- Organized by constellation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- Focused on constellation line stars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smtClean="0"/>
              <a:t>Library is available for free on rspec-astro.com website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803"/>
          </a:srgbClr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Alpha Canis Minoris</a:t>
            </a:r>
            <a:br>
              <a:rPr lang="en-US"/>
            </a:br>
            <a:r>
              <a:rPr lang="en-US"/>
              <a:t>Line Identification (continued)</a:t>
            </a:r>
            <a:endParaRPr/>
          </a:p>
        </p:txBody>
      </p:sp>
      <p:sp>
        <p:nvSpPr>
          <p:cNvPr id="216" name="Google Shape;216;p20"/>
          <p:cNvSpPr txBox="1">
            <a:spLocks noGrp="1"/>
          </p:cNvSpPr>
          <p:nvPr>
            <p:ph type="body" idx="1"/>
          </p:nvPr>
        </p:nvSpPr>
        <p:spPr>
          <a:xfrm>
            <a:off x="0" y="1373080"/>
            <a:ext cx="9144000" cy="548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Finally, </a:t>
            </a:r>
            <a:r>
              <a:rPr lang="en-US" sz="2400" u="sng" dirty="0"/>
              <a:t>carefully</a:t>
            </a:r>
            <a:r>
              <a:rPr lang="en-US" sz="2400" dirty="0"/>
              <a:t> check for other line identifications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smtClean="0"/>
              <a:t>Beware of noise masquerading as a feature!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smtClean="0"/>
              <a:t>In low-resolution spectra, lines can appear blended together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Any questionable or uncertain identifications must be noted as such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Be sure to check features in stars up to one full stellar class removed from the star’s actual class</a:t>
            </a:r>
            <a:br>
              <a:rPr lang="en-US" sz="2400" dirty="0"/>
            </a:br>
            <a:r>
              <a:rPr lang="en-US" sz="2400" dirty="0"/>
              <a:t>- For this F5 star, check A5 through G5</a:t>
            </a:r>
            <a:br>
              <a:rPr lang="en-US" sz="2400" dirty="0"/>
            </a:br>
            <a:r>
              <a:rPr lang="en-US" sz="2400" dirty="0"/>
              <a:t>- Many features stretch across stellar types</a:t>
            </a:r>
            <a:br>
              <a:rPr lang="en-US" sz="2400" dirty="0"/>
            </a:br>
            <a:r>
              <a:rPr lang="en-US" sz="2400" dirty="0"/>
              <a:t>- BUT, the farther removed from the actual class you go, the higher the probability of a false identification!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Expected lines may not be the only ones present!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/>
              <a:t>The more practice you put in, the smoother this process will become</a:t>
            </a:r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803"/>
          </a:srgbClr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Alpha Canis Minoris</a:t>
            </a:r>
            <a:br>
              <a:rPr lang="en-US"/>
            </a:br>
            <a:r>
              <a:rPr lang="en-US"/>
              <a:t>Line Identification (Final Result)</a:t>
            </a:r>
            <a:endParaRPr/>
          </a:p>
        </p:txBody>
      </p:sp>
      <p:pic>
        <p:nvPicPr>
          <p:cNvPr id="222" name="Google Shape;222;p21" descr="Procyon Line Ident 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" y="1905000"/>
            <a:ext cx="9142904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C09">
            <a:alpha val="24705"/>
          </a:srgbClr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Wien’s Displacement Law</a:t>
            </a:r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body" idx="1"/>
          </p:nvPr>
        </p:nvSpPr>
        <p:spPr>
          <a:xfrm>
            <a:off x="0" y="1171112"/>
            <a:ext cx="9144000" cy="546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Establishes a peak wavelength-temperature dependence</a:t>
            </a:r>
            <a:br>
              <a:rPr lang="en-US" sz="2400" dirty="0"/>
            </a:br>
            <a:r>
              <a:rPr lang="en-US" sz="2400" dirty="0"/>
              <a:t>- The hotter the star, the shorter its peak energy wavelength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Applies to perfect blackbodies</a:t>
            </a:r>
            <a:br>
              <a:rPr lang="en-US" sz="2400" dirty="0"/>
            </a:br>
            <a:r>
              <a:rPr lang="en-US" sz="2400" dirty="0"/>
              <a:t>- Absorb all the energy that falls onto them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Stars are NOT </a:t>
            </a:r>
            <a:r>
              <a:rPr lang="en-US" sz="2400" dirty="0" smtClean="0"/>
              <a:t>blackbodies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Still, this Law is used for some temperature </a:t>
            </a:r>
            <a:r>
              <a:rPr lang="en-US" sz="2400" dirty="0" smtClean="0"/>
              <a:t>estimates</a:t>
            </a:r>
            <a:br>
              <a:rPr lang="en-US" sz="2400" dirty="0" smtClean="0"/>
            </a:br>
            <a:r>
              <a:rPr lang="en-US" sz="2400" dirty="0" smtClean="0"/>
              <a:t>- The continuum line is an appropriate approximation of a blackbody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/>
              <a:t>28978200/(Peak Energy Wavelength in Angstroms)</a:t>
            </a:r>
            <a:r>
              <a:rPr lang="en-US" sz="2400" dirty="0"/>
              <a:t> gives resulting temperature in Kelvin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Is only approximately accurate for stars with peak energy wavelengths falling within the visible range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Is </a:t>
            </a:r>
            <a:r>
              <a:rPr lang="en-US" sz="2400" b="1" dirty="0"/>
              <a:t>NOT</a:t>
            </a:r>
            <a:r>
              <a:rPr lang="en-US" sz="2400" dirty="0"/>
              <a:t> accurate for earlier- or later-type stars (O-type, B-type, </a:t>
            </a:r>
            <a:r>
              <a:rPr lang="en-US" sz="2400" dirty="0" smtClean="0"/>
              <a:t>A-type</a:t>
            </a:r>
            <a:r>
              <a:rPr lang="en-US" sz="2400" dirty="0"/>
              <a:t>, </a:t>
            </a:r>
            <a:r>
              <a:rPr lang="en-US" sz="2400" dirty="0" smtClean="0"/>
              <a:t>mid-to-late M-types)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C09">
            <a:alpha val="24705"/>
          </a:srgbClr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Applying Wien’s Law</a:t>
            </a:r>
            <a:endParaRPr/>
          </a:p>
        </p:txBody>
      </p:sp>
      <p:sp>
        <p:nvSpPr>
          <p:cNvPr id="234" name="Google Shape;234;p23"/>
          <p:cNvSpPr txBox="1">
            <a:spLocks noGrp="1"/>
          </p:cNvSpPr>
          <p:nvPr>
            <p:ph type="body" idx="1"/>
          </p:nvPr>
        </p:nvSpPr>
        <p:spPr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Create a continuum curve for the spectrum</a:t>
            </a:r>
            <a:br>
              <a:rPr lang="en-US" sz="2400" dirty="0"/>
            </a:br>
            <a:r>
              <a:rPr lang="en-US" sz="2400" dirty="0"/>
              <a:t>- Add points along the spectrum and draw a smooth curve matching the apparent continuum level of the spectrum. 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Use as many points as you need. Your goal is to end up with a curve resembling the continuum level as closely as possible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Save the resulting reference curve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Reopen the curve in a new window, and use the mouse to determine at which wavelength the tallest part of the spectrum lies</a:t>
            </a:r>
            <a:br>
              <a:rPr lang="en-US" sz="2400" dirty="0"/>
            </a:br>
            <a:r>
              <a:rPr lang="en-US" sz="2400" dirty="0"/>
              <a:t>- This is the peak energy wavelength to use in the formula</a:t>
            </a:r>
            <a:br>
              <a:rPr lang="en-US" sz="2400" dirty="0"/>
            </a:b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Note: This continuum curve can also be used to create a Rectified Profile.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Divide the normal profile by the continuum curve (reference profile)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This results in a flat continuum line showing only the deviations—absorptions, emissions, and continuum noise</a:t>
            </a:r>
            <a:br>
              <a:rPr lang="en-US" sz="2400" dirty="0"/>
            </a:br>
            <a:r>
              <a:rPr lang="en-US" sz="2400" dirty="0"/>
              <a:t>- This process </a:t>
            </a:r>
            <a:r>
              <a:rPr lang="en-US" sz="2400" dirty="0" smtClean="0"/>
              <a:t>can </a:t>
            </a:r>
            <a:r>
              <a:rPr lang="en-US" sz="2400" dirty="0"/>
              <a:t>be an aid to line </a:t>
            </a:r>
            <a:r>
              <a:rPr lang="en-US" sz="2400" dirty="0" smtClean="0"/>
              <a:t>identification, but it does remove some data, </a:t>
            </a:r>
            <a:r>
              <a:rPr lang="en-US" sz="2400" dirty="0" err="1" smtClean="0"/>
              <a:t>ie</a:t>
            </a:r>
            <a:r>
              <a:rPr lang="en-US" sz="2400" dirty="0" smtClean="0"/>
              <a:t>- the peak energy wavelength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C09">
            <a:alpha val="24705"/>
          </a:srgbClr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Alpha Canis Minoris</a:t>
            </a:r>
            <a:br>
              <a:rPr lang="en-US"/>
            </a:br>
            <a:r>
              <a:rPr lang="en-US"/>
              <a:t>Estimating the Temperature</a:t>
            </a:r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body" idx="1"/>
          </p:nvPr>
        </p:nvSpPr>
        <p:spPr>
          <a:xfrm>
            <a:off x="0" y="1371599"/>
            <a:ext cx="9144000" cy="205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Create the continuum curve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Use best-guess points to draw the line</a:t>
            </a: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Line should approximate the path of the underlying continuum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Be very judicious about this if you will use the curve to create a </a:t>
            </a:r>
            <a:r>
              <a:rPr lang="en-US" sz="2400" dirty="0" err="1"/>
              <a:t>Recitifed</a:t>
            </a:r>
            <a:r>
              <a:rPr lang="en-US" sz="2400" dirty="0"/>
              <a:t> Profile</a:t>
            </a:r>
            <a:r>
              <a:rPr lang="en-US" sz="2400" dirty="0" smtClean="0"/>
              <a:t>!</a:t>
            </a:r>
            <a:endParaRPr dirty="0"/>
          </a:p>
        </p:txBody>
      </p:sp>
      <p:pic>
        <p:nvPicPr>
          <p:cNvPr id="241" name="Google Shape;241;p24" descr="Continuum  Curve Parti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429000"/>
            <a:ext cx="8200977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C09">
            <a:alpha val="24705"/>
          </a:srgbClr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>
            <a:spLocks noGrp="1"/>
          </p:cNvSpPr>
          <p:nvPr>
            <p:ph type="title"/>
          </p:nvPr>
        </p:nvSpPr>
        <p:spPr>
          <a:xfrm>
            <a:off x="-228600" y="0"/>
            <a:ext cx="9601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Alpha Canis Minoris</a:t>
            </a:r>
            <a:br>
              <a:rPr lang="en-US"/>
            </a:br>
            <a:r>
              <a:rPr lang="en-US"/>
              <a:t>Estimating the Temperature (continued)</a:t>
            </a:r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body" idx="1"/>
          </p:nvPr>
        </p:nvSpPr>
        <p:spPr>
          <a:xfrm>
            <a:off x="0" y="16764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Finish drawing the curve and Save the results</a:t>
            </a:r>
            <a:endParaRPr sz="2400"/>
          </a:p>
        </p:txBody>
      </p:sp>
      <p:pic>
        <p:nvPicPr>
          <p:cNvPr id="248" name="Google Shape;248;p25" descr="Continuum  Curve Comple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20079"/>
            <a:ext cx="9144000" cy="3837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C09">
            <a:alpha val="24705"/>
          </a:srgbClr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>
            <a:spLocks noGrp="1"/>
          </p:cNvSpPr>
          <p:nvPr>
            <p:ph type="title"/>
          </p:nvPr>
        </p:nvSpPr>
        <p:spPr>
          <a:xfrm>
            <a:off x="-228600" y="0"/>
            <a:ext cx="9601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Alpha Canis Minoris</a:t>
            </a:r>
            <a:br>
              <a:rPr lang="en-US"/>
            </a:br>
            <a:r>
              <a:rPr lang="en-US"/>
              <a:t>Estimating the Temperature (continued)</a:t>
            </a:r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body" idx="1"/>
          </p:nvPr>
        </p:nvSpPr>
        <p:spPr>
          <a:xfrm>
            <a:off x="0" y="1447801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Estimate peak wavelength of the </a:t>
            </a:r>
            <a:r>
              <a:rPr lang="en-US" sz="2400" dirty="0" smtClean="0"/>
              <a:t>curve</a:t>
            </a:r>
            <a:endParaRPr dirty="0"/>
          </a:p>
        </p:txBody>
      </p:sp>
      <p:sp>
        <p:nvSpPr>
          <p:cNvPr id="255" name="Google Shape;255;p26"/>
          <p:cNvSpPr txBox="1"/>
          <p:nvPr/>
        </p:nvSpPr>
        <p:spPr>
          <a:xfrm>
            <a:off x="0" y="4959743"/>
            <a:ext cx="9144000" cy="189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 peak wavelength of the curve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- 4413.5 Angstroms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Plug this value into equation for Wien’s Law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- 28978200/(4413.5) = 6565K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 temperature is 6530K +/-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50K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6" descr="Continuum  Curve Peak Zoo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905000"/>
            <a:ext cx="6781800" cy="3054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C09">
            <a:alpha val="24705"/>
          </a:srgbClr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Alpha Canis Minoris</a:t>
            </a:r>
            <a:br>
              <a:rPr lang="en-US"/>
            </a:br>
            <a:r>
              <a:rPr lang="en-US"/>
              <a:t>Creating Rectified Spectrum</a:t>
            </a:r>
            <a:endParaRPr/>
          </a:p>
        </p:txBody>
      </p:sp>
      <p:sp>
        <p:nvSpPr>
          <p:cNvPr id="262" name="Google Shape;262;p27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9144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Open the star’s main profile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Open Reference Series and load the Continuum Curve that you created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Divide the Main Profile by the Reference (Continuum) Profile</a:t>
            </a:r>
            <a:endParaRPr sz="2400"/>
          </a:p>
        </p:txBody>
      </p:sp>
      <p:pic>
        <p:nvPicPr>
          <p:cNvPr id="263" name="Google Shape;263;p27" descr="Procyon Rectifi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872080"/>
            <a:ext cx="8458200" cy="3985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C09">
            <a:alpha val="24705"/>
          </a:srgbClr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>
            <a:spLocks noGrp="1"/>
          </p:cNvSpPr>
          <p:nvPr>
            <p:ph type="title"/>
          </p:nvPr>
        </p:nvSpPr>
        <p:spPr>
          <a:xfrm>
            <a:off x="-76200" y="0"/>
            <a:ext cx="9296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Alpha Canis Minoris</a:t>
            </a:r>
            <a:br>
              <a:rPr lang="en-US"/>
            </a:br>
            <a:r>
              <a:rPr lang="en-US"/>
              <a:t>Creating Rectified Spectrum (continued)</a:t>
            </a:r>
            <a:endParaRPr/>
          </a:p>
        </p:txBody>
      </p:sp>
      <p:sp>
        <p:nvSpPr>
          <p:cNvPr id="269" name="Google Shape;269;p28"/>
          <p:cNvSpPr txBox="1"/>
          <p:nvPr/>
        </p:nvSpPr>
        <p:spPr>
          <a:xfrm>
            <a:off x="0" y="13716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Caution!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RSpec sometimes doesn’t load the Reference Profile properly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to create the Rectified Profile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immediately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after drawing the Continuum Curve</a:t>
            </a:r>
            <a:endParaRPr/>
          </a:p>
        </p:txBody>
      </p:sp>
      <p:pic>
        <p:nvPicPr>
          <p:cNvPr id="270" name="Google Shape;270;p28" descr="Procyon Final Presenta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771635"/>
            <a:ext cx="8305800" cy="4086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8953">
            <a:alpha val="54901"/>
          </a:srgbClr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76" name="Google Shape;276;p29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1440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Only relatively simple and inexpensive hardware and software is needed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 lot of information can be found with low-resolution spectra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Practice! Practice! Practice!</a:t>
            </a:r>
            <a:br>
              <a:rPr lang="en-US" sz="2400"/>
            </a:br>
            <a:r>
              <a:rPr lang="en-US" sz="2400"/>
              <a:t>- Don’t focus only on “special” stars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Contact me at: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anthonyspectro@gmail.com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Harding Spectra Library available for free download at: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https://www.rspec-astro.com/sample-projects/#SpectraLibrary</a:t>
            </a:r>
            <a:endParaRPr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8CD5">
            <a:alpha val="74901"/>
          </a:srgb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Equipment Used</a:t>
            </a: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0" y="685800"/>
            <a:ext cx="9144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/>
              <a:t>Celestron</a:t>
            </a:r>
            <a:r>
              <a:rPr lang="en-US" sz="2400" dirty="0"/>
              <a:t> C6-N Newtonian (f/5)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Meade LX85 Equatorial </a:t>
            </a:r>
            <a:r>
              <a:rPr lang="en-US" sz="2400" dirty="0" smtClean="0"/>
              <a:t>Got-To-Mount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SA100 Transmission Grating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ZWO ASI 290MM Monochrome Camera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ASI Studio Software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 smtClean="0"/>
              <a:t>RSpec</a:t>
            </a:r>
            <a:r>
              <a:rPr lang="en-US" sz="2400" dirty="0" smtClean="0"/>
              <a:t> </a:t>
            </a:r>
            <a:r>
              <a:rPr lang="en-US" sz="2400" dirty="0"/>
              <a:t>software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Richard Walker’s </a:t>
            </a:r>
            <a:r>
              <a:rPr lang="en-US" sz="2400" i="1" dirty="0"/>
              <a:t>Spectral Atlas for Amateur Astronomers</a:t>
            </a:r>
            <a:endParaRPr sz="2400" dirty="0"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518140"/>
            <a:ext cx="25146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4191000"/>
            <a:ext cx="1827809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8953">
            <a:alpha val="54901"/>
          </a:srgbClr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Q&amp;A</a:t>
            </a:r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body" idx="1"/>
          </p:nvPr>
        </p:nvSpPr>
        <p:spPr>
          <a:xfrm>
            <a:off x="0" y="2667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Don’t be bashful—anyone with questions about any part of this is welcome to pose them now. I will do my best to answer them.</a:t>
            </a:r>
            <a:endParaRPr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8CD5">
            <a:alpha val="74901"/>
          </a:srgbClr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Determine Instrument Response</a:t>
            </a: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0" y="1057182"/>
            <a:ext cx="9144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Use A0V star, such as </a:t>
            </a:r>
            <a:r>
              <a:rPr lang="en-US" sz="2400" dirty="0" smtClean="0"/>
              <a:t>Vega, if available</a:t>
            </a:r>
            <a:br>
              <a:rPr lang="en-US" sz="2400" dirty="0" smtClean="0"/>
            </a:br>
            <a:r>
              <a:rPr lang="en-US" sz="2400" dirty="0" smtClean="0"/>
              <a:t>- Any late B-type to early A-type will work—the brighter the better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Fine-tune the focus on the spectrum, NOT the star!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Calibrate using zero order star image and Hβ line at 4861.3 Angstroms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smtClean="0"/>
              <a:t>Divide </a:t>
            </a:r>
            <a:r>
              <a:rPr lang="en-US" sz="2400" dirty="0"/>
              <a:t>spectrum by reference profile for A0V star</a:t>
            </a:r>
            <a:endParaRPr dirty="0"/>
          </a:p>
          <a:p>
            <a:pPr marL="342900">
              <a:spcBef>
                <a:spcPts val="480"/>
              </a:spcBef>
              <a:buSzPts val="2400"/>
            </a:pPr>
            <a:r>
              <a:rPr lang="en-US" sz="2400" dirty="0" smtClean="0"/>
              <a:t>Smooth out (remove) hydrogen </a:t>
            </a:r>
            <a:r>
              <a:rPr lang="en-US" sz="2400" dirty="0" err="1" smtClean="0"/>
              <a:t>Balmer</a:t>
            </a:r>
            <a:r>
              <a:rPr lang="en-US" sz="2400" dirty="0" smtClean="0"/>
              <a:t> lines and apply </a:t>
            </a:r>
            <a:r>
              <a:rPr lang="en-US" sz="2400" dirty="0" err="1" smtClean="0"/>
              <a:t>Spline</a:t>
            </a:r>
            <a:r>
              <a:rPr lang="en-US" sz="2400" dirty="0" smtClean="0"/>
              <a:t> Smoothing (gently!)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smtClean="0"/>
              <a:t>Save </a:t>
            </a:r>
            <a:r>
              <a:rPr lang="en-US" sz="2400" dirty="0"/>
              <a:t>results—this is the Instrument Response Curve used for future captures of all stars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Make note of Angstroms/pixel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This procedure MUST be repeated if ANY part of the optical train changes!</a:t>
            </a:r>
            <a:endParaRPr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8CD5">
            <a:alpha val="74901"/>
          </a:srgbClr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Overview of Capture Procedure</a:t>
            </a:r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0" y="730188"/>
            <a:ext cx="9144000" cy="26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Using </a:t>
            </a:r>
            <a:r>
              <a:rPr lang="en-US" sz="2400" dirty="0" err="1"/>
              <a:t>ASICap</a:t>
            </a:r>
            <a:r>
              <a:rPr lang="en-US" sz="2400" dirty="0"/>
              <a:t> Planetary Imaging module, capture footage of star in RAW16 (.SER file) format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Typical capture is 2-6 minutes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Gain at 0 if practical, otherwise no more than 200. </a:t>
            </a:r>
            <a:br>
              <a:rPr lang="en-US" sz="2400" dirty="0"/>
            </a:br>
            <a:r>
              <a:rPr lang="en-US" sz="2400" dirty="0"/>
              <a:t>- Keep Gain noise to a minimum.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Do NOT overexpose!</a:t>
            </a:r>
            <a:br>
              <a:rPr lang="en-US" sz="2400" dirty="0"/>
            </a:br>
            <a:r>
              <a:rPr lang="en-US" sz="2400" dirty="0"/>
              <a:t>- Underexpose if there is any </a:t>
            </a:r>
            <a:r>
              <a:rPr lang="en-US" sz="2400" dirty="0" smtClean="0"/>
              <a:t>question</a:t>
            </a:r>
            <a:endParaRPr dirty="0"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3450096"/>
            <a:ext cx="6019800" cy="340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8CD5">
            <a:alpha val="74901"/>
          </a:srgb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Overview of Stacking Procedure</a:t>
            </a:r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0" y="685800"/>
            <a:ext cx="91440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Use ASIVideoStack module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Use “Moon and Surface” option for stacking mode, with AoI centered on the star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Choose best-guess percentage (between 20% and 100%) of frames to apply to stacking</a:t>
            </a:r>
            <a:br>
              <a:rPr lang="en-US" sz="2400"/>
            </a:br>
            <a:r>
              <a:rPr lang="en-US" sz="2400"/>
              <a:t>- This may take several attempts</a:t>
            </a:r>
            <a:endParaRPr/>
          </a:p>
        </p:txBody>
      </p:sp>
      <p:pic>
        <p:nvPicPr>
          <p:cNvPr id="119" name="Google Shape;119;p6" descr="Procyon ASIStack screensho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52799"/>
            <a:ext cx="9143999" cy="3545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8CD5">
            <a:alpha val="74901"/>
          </a:srgbClr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Overview of Stacking Procedure (continued)</a:t>
            </a:r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0" y="3124200"/>
            <a:ext cx="5562600" cy="90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After stack is complete, reduce Sharpen Level to minimum amount and </a:t>
            </a:r>
            <a:r>
              <a:rPr lang="en-US" sz="2400" dirty="0" smtClean="0"/>
              <a:t>Save</a:t>
            </a:r>
            <a:endParaRPr dirty="0"/>
          </a:p>
        </p:txBody>
      </p:sp>
      <p:pic>
        <p:nvPicPr>
          <p:cNvPr id="126" name="Google Shape;126;p7" descr="ASI Stack screensho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1787238"/>
            <a:ext cx="3429000" cy="4852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8CD5">
            <a:alpha val="74901"/>
          </a:srgb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Prepare Image for RSpec</a:t>
            </a:r>
            <a:endParaRPr/>
          </a:p>
        </p:txBody>
      </p:sp>
      <p:sp>
        <p:nvSpPr>
          <p:cNvPr id="132" name="Google Shape;132;p8"/>
          <p:cNvSpPr txBox="1">
            <a:spLocks noGrp="1"/>
          </p:cNvSpPr>
          <p:nvPr>
            <p:ph type="body" idx="1"/>
          </p:nvPr>
        </p:nvSpPr>
        <p:spPr>
          <a:xfrm>
            <a:off x="0" y="83820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Open .FIT file in ASIFitsView module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Preview will appear HORRIBLE!</a:t>
            </a:r>
            <a:br>
              <a:rPr lang="en-US" sz="2400"/>
            </a:br>
            <a:r>
              <a:rPr lang="en-US" sz="2400"/>
              <a:t>-This is a preview issue with the software, not corrupted data!</a:t>
            </a:r>
            <a:endParaRPr/>
          </a:p>
        </p:txBody>
      </p:sp>
      <p:pic>
        <p:nvPicPr>
          <p:cNvPr id="133" name="Google Shape;133;p8" descr="Procyon Raw Cropp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62600"/>
            <a:ext cx="9144000" cy="103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 descr="Procyon FITSView exampl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438400"/>
            <a:ext cx="914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"/>
          <p:cNvSpPr txBox="1"/>
          <p:nvPr/>
        </p:nvSpPr>
        <p:spPr>
          <a:xfrm>
            <a:off x="0" y="44196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as PNG or TIF file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You will want the image in a completely lossless format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8CD5">
            <a:alpha val="74901"/>
          </a:srgbClr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Processing of Spectrum</a:t>
            </a: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body" idx="1"/>
          </p:nvPr>
        </p:nvSpPr>
        <p:spPr>
          <a:xfrm>
            <a:off x="0" y="927716"/>
            <a:ext cx="9144000" cy="166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Open TIF or PNG file in </a:t>
            </a:r>
            <a:r>
              <a:rPr lang="en-US" sz="2400" dirty="0" err="1"/>
              <a:t>Rspec</a:t>
            </a: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Bracket star and spectrum inside lines, rotating as </a:t>
            </a:r>
            <a:r>
              <a:rPr lang="en-US" sz="2400" dirty="0" smtClean="0"/>
              <a:t>needed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smtClean="0"/>
              <a:t>Sky background subtraction can be applied, but this can introduce additional noise</a:t>
            </a:r>
            <a:endParaRPr dirty="0"/>
          </a:p>
        </p:txBody>
      </p:sp>
      <p:pic>
        <p:nvPicPr>
          <p:cNvPr id="142" name="Google Shape;142;p9" descr="RSpec Raw screensho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90800"/>
            <a:ext cx="9144000" cy="3335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785</Words>
  <Application>Microsoft Office PowerPoint</Application>
  <PresentationFormat>On-screen Show (4:3)</PresentationFormat>
  <Paragraphs>135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Slitless Stellar Spectroscopy with the SA100 Grating</vt:lpstr>
      <vt:lpstr>About the Presenter</vt:lpstr>
      <vt:lpstr>Equipment Used</vt:lpstr>
      <vt:lpstr>Determine Instrument Response</vt:lpstr>
      <vt:lpstr>Overview of Capture Procedure</vt:lpstr>
      <vt:lpstr>Overview of Stacking Procedure</vt:lpstr>
      <vt:lpstr>Overview of Stacking Procedure (continued)</vt:lpstr>
      <vt:lpstr>Prepare Image for RSpec</vt:lpstr>
      <vt:lpstr>Processing of Spectrum</vt:lpstr>
      <vt:lpstr>Processing of Spectrum (continued)</vt:lpstr>
      <vt:lpstr>Processing of Spectrum (continued)</vt:lpstr>
      <vt:lpstr>Line Identification</vt:lpstr>
      <vt:lpstr>Example of Processing Stellar Spectrum</vt:lpstr>
      <vt:lpstr>Alpha Canis Minoris Examining the Stacked Image</vt:lpstr>
      <vt:lpstr>Alpha Canis Minoris Calibrating the Spectrum</vt:lpstr>
      <vt:lpstr>Alpha Canis Minoris Trimming the Spectrum</vt:lpstr>
      <vt:lpstr>Alpha Canis Minoris Instrument Correcting the Spectrum</vt:lpstr>
      <vt:lpstr>Alpha Canis Minoris Line Identification</vt:lpstr>
      <vt:lpstr>Alpha Canis Minoris Line Identification (continued)</vt:lpstr>
      <vt:lpstr>Alpha Canis Minoris Line Identification (continued)</vt:lpstr>
      <vt:lpstr>Alpha Canis Minoris Line Identification (Final Result)</vt:lpstr>
      <vt:lpstr>Wien’s Displacement Law</vt:lpstr>
      <vt:lpstr>Applying Wien’s Law</vt:lpstr>
      <vt:lpstr>Alpha Canis Minoris Estimating the Temperature</vt:lpstr>
      <vt:lpstr>Alpha Canis Minoris Estimating the Temperature (continued)</vt:lpstr>
      <vt:lpstr>Alpha Canis Minoris Estimating the Temperature (continued)</vt:lpstr>
      <vt:lpstr>Alpha Canis Minoris Creating Rectified Spectrum</vt:lpstr>
      <vt:lpstr>Alpha Canis Minoris Creating Rectified Spectrum (continued)</vt:lpstr>
      <vt:lpstr>Conclusion</vt:lpstr>
      <vt:lpstr>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Slitless Stellar Spectroscopy with the SA100 Grating</dc:title>
  <dc:creator>User</dc:creator>
  <cp:lastModifiedBy>User</cp:lastModifiedBy>
  <cp:revision>18</cp:revision>
  <dcterms:created xsi:type="dcterms:W3CDTF">2024-04-24T17:00:37Z</dcterms:created>
  <dcterms:modified xsi:type="dcterms:W3CDTF">2024-05-08T19:32:14Z</dcterms:modified>
</cp:coreProperties>
</file>